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20.png" ContentType="image/png"/>
  <Override PartName="/ppt/media/image17.png" ContentType="image/png"/>
  <Override PartName="/ppt/media/image5.jpeg" ContentType="image/jpeg"/>
  <Override PartName="/ppt/media/image4.jpeg" ContentType="image/jpeg"/>
  <Override PartName="/ppt/media/image14.png" ContentType="image/png"/>
  <Override PartName="/ppt/media/image3.jpeg" ContentType="image/jpeg"/>
  <Override PartName="/ppt/media/image6.jpeg" ContentType="image/jpeg"/>
  <Override PartName="/ppt/media/image16.png" ContentType="image/png"/>
  <Override PartName="/ppt/media/image7.jpeg" ContentType="image/jpeg"/>
  <Override PartName="/ppt/media/image8.jpeg" ContentType="image/jpeg"/>
  <Override PartName="/ppt/media/image9.jpeg" ContentType="image/jpeg"/>
  <Override PartName="/ppt/media/image12.png" ContentType="image/png"/>
  <Override PartName="/ppt/media/image19.jpeg" ContentType="image/jpeg"/>
  <Override PartName="/ppt/media/image18.jpeg" ContentType="image/jpeg"/>
  <Override PartName="/ppt/media/image13.jpeg" ContentType="image/jpeg"/>
  <Override PartName="/ppt/media/image10.jpeg" ContentType="image/jpeg"/>
  <Override PartName="/ppt/media/image11.jpeg" ContentType="image/jpeg"/>
  <Override PartName="/ppt/media/image15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1828440" y="1280160"/>
            <a:ext cx="9436680" cy="18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s-CO" sz="7300" spc="-1" strike="noStrike">
                <a:solidFill>
                  <a:srgbClr val="e3e3e3"/>
                </a:solidFill>
                <a:latin typeface="Calisto MT"/>
                <a:ea typeface="DejaVu Sans"/>
              </a:rPr>
              <a:t>Clasificacíon</a:t>
            </a:r>
            <a:r>
              <a:rPr b="0" lang="es-CO" sz="7300" spc="-1" strike="noStrike">
                <a:solidFill>
                  <a:srgbClr val="e3e3e3"/>
                </a:solidFill>
                <a:latin typeface="Calisto MT"/>
                <a:ea typeface="DejaVu Sans"/>
              </a:rPr>
              <a:t> de espectros mediante Machine Learning. </a:t>
            </a:r>
            <a:br/>
            <a:endParaRPr b="0" lang="es-CO" sz="73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1370520" y="3598200"/>
            <a:ext cx="9436680" cy="104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s-CO" sz="2800" spc="-1" strike="noStrike">
                <a:solidFill>
                  <a:srgbClr val="ffffff"/>
                </a:solidFill>
                <a:latin typeface="Calisto MT"/>
                <a:ea typeface="DejaVu Sans"/>
              </a:rPr>
              <a:t>Jairo Andres Saavedra Alfonso </a:t>
            </a:r>
            <a:endParaRPr b="0" lang="es-CO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s-CO" sz="2800" spc="-1" strike="noStrike">
                <a:solidFill>
                  <a:srgbClr val="ffffff"/>
                </a:solidFill>
                <a:latin typeface="Calisto MT"/>
                <a:ea typeface="DejaVu Sans"/>
              </a:rPr>
              <a:t>Universidad de los Andes</a:t>
            </a:r>
            <a:endParaRPr b="0" lang="es-CO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s-CO" sz="2800" spc="-1" strike="noStrike">
                <a:solidFill>
                  <a:srgbClr val="ffffff"/>
                </a:solidFill>
                <a:latin typeface="Calisto MT"/>
                <a:ea typeface="DejaVu Sans"/>
              </a:rPr>
              <a:t>Astroandes</a:t>
            </a:r>
            <a:endParaRPr b="0" lang="es-CO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s-CO" sz="2800" spc="-1" strike="noStrike">
                <a:solidFill>
                  <a:srgbClr val="ffffff"/>
                </a:solidFill>
                <a:latin typeface="Calisto MT"/>
                <a:ea typeface="DejaVu Sans"/>
              </a:rPr>
              <a:t>2019</a:t>
            </a:r>
            <a:endParaRPr b="0" lang="es-CO" sz="2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914400" y="1918080"/>
            <a:ext cx="6124680" cy="466380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4298400" y="822960"/>
            <a:ext cx="7496280" cy="12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Neural Network  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7680960" y="2194560"/>
            <a:ext cx="38386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3"/>
          <p:cNvSpPr/>
          <p:nvPr/>
        </p:nvSpPr>
        <p:spPr>
          <a:xfrm>
            <a:off x="7315200" y="2377440"/>
            <a:ext cx="5667480" cy="34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b6bd"/>
                </a:solidFill>
                <a:latin typeface="Calisto MT"/>
                <a:ea typeface="DejaVu Sans"/>
              </a:rPr>
              <a:t>- Input Data</a:t>
            </a:r>
            <a:endParaRPr b="0" lang="es-CO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f58220"/>
                </a:solidFill>
                <a:latin typeface="Calisto MT"/>
                <a:ea typeface="DejaVu Sans"/>
              </a:rPr>
              <a:t>- Learning process</a:t>
            </a:r>
            <a:endParaRPr b="0" lang="es-CO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aaad"/>
                </a:solidFill>
                <a:latin typeface="Calisto MT"/>
                <a:ea typeface="DejaVu Sans"/>
              </a:rPr>
              <a:t>- Output Prediction</a:t>
            </a:r>
            <a:r>
              <a:rPr b="0" lang="es-CO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    </a:t>
            </a:r>
            <a:endParaRPr b="0" lang="es-CO" sz="40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822960" y="1828800"/>
            <a:ext cx="5973120" cy="447876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4297680" y="3566160"/>
            <a:ext cx="363600" cy="180720"/>
          </a:xfrm>
          <a:custGeom>
            <a:avLst/>
            <a:gdLst/>
            <a:ahLst/>
            <a:rect l="l" t="t" r="r" b="b"/>
            <a:pathLst>
              <a:path w="1018" h="510">
                <a:moveTo>
                  <a:pt x="0" y="127"/>
                </a:moveTo>
                <a:lnTo>
                  <a:pt x="762" y="127"/>
                </a:lnTo>
                <a:lnTo>
                  <a:pt x="762" y="0"/>
                </a:lnTo>
                <a:lnTo>
                  <a:pt x="1017" y="254"/>
                </a:lnTo>
                <a:lnTo>
                  <a:pt x="762" y="509"/>
                </a:lnTo>
                <a:lnTo>
                  <a:pt x="76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2"/>
          <p:cNvSpPr/>
          <p:nvPr/>
        </p:nvSpPr>
        <p:spPr>
          <a:xfrm>
            <a:off x="3384000" y="830520"/>
            <a:ext cx="6947640" cy="12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Input data: spectra 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7040880" y="2712960"/>
            <a:ext cx="4844520" cy="30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ed1c24"/>
                </a:solidFill>
                <a:latin typeface="Calisto MT"/>
                <a:ea typeface="DejaVu Sans"/>
              </a:rPr>
              <a:t>- Emission Lines</a:t>
            </a:r>
            <a:endParaRPr b="0" lang="es-CO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00aaad"/>
                </a:solidFill>
                <a:latin typeface="Calisto MT"/>
                <a:ea typeface="DejaVu Sans"/>
              </a:rPr>
              <a:t>- Absorption Lines</a:t>
            </a:r>
            <a:endParaRPr b="0" lang="es-CO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  </a:t>
            </a:r>
            <a:endParaRPr b="0" lang="es-CO" sz="40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4754880" y="2286000"/>
            <a:ext cx="3289680" cy="250488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493200" y="2244600"/>
            <a:ext cx="3710880" cy="278244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3"/>
          <a:stretch/>
        </p:blipFill>
        <p:spPr>
          <a:xfrm>
            <a:off x="8918640" y="1043640"/>
            <a:ext cx="2340000" cy="146052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4"/>
          <a:stretch/>
        </p:blipFill>
        <p:spPr>
          <a:xfrm>
            <a:off x="8961120" y="2719800"/>
            <a:ext cx="2283840" cy="157572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5"/>
          <a:stretch/>
        </p:blipFill>
        <p:spPr>
          <a:xfrm>
            <a:off x="8961120" y="4573080"/>
            <a:ext cx="2283840" cy="164376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4297680" y="3566160"/>
            <a:ext cx="363600" cy="180720"/>
          </a:xfrm>
          <a:custGeom>
            <a:avLst/>
            <a:gdLst/>
            <a:ahLst/>
            <a:rect l="l" t="t" r="r" b="b"/>
            <a:pathLst>
              <a:path w="1018" h="510">
                <a:moveTo>
                  <a:pt x="0" y="127"/>
                </a:moveTo>
                <a:lnTo>
                  <a:pt x="762" y="127"/>
                </a:lnTo>
                <a:lnTo>
                  <a:pt x="762" y="0"/>
                </a:lnTo>
                <a:lnTo>
                  <a:pt x="1017" y="254"/>
                </a:lnTo>
                <a:lnTo>
                  <a:pt x="762" y="509"/>
                </a:lnTo>
                <a:lnTo>
                  <a:pt x="76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"/>
          <p:cNvSpPr/>
          <p:nvPr/>
        </p:nvSpPr>
        <p:spPr>
          <a:xfrm rot="18955200">
            <a:off x="8076600" y="1776960"/>
            <a:ext cx="838440" cy="180720"/>
          </a:xfrm>
          <a:custGeom>
            <a:avLst/>
            <a:gdLst/>
            <a:ahLst/>
            <a:rect l="l" t="t" r="r" b="b"/>
            <a:pathLst>
              <a:path w="2184" h="511">
                <a:moveTo>
                  <a:pt x="0" y="128"/>
                </a:moveTo>
                <a:lnTo>
                  <a:pt x="1637" y="127"/>
                </a:lnTo>
                <a:lnTo>
                  <a:pt x="1637" y="0"/>
                </a:lnTo>
                <a:lnTo>
                  <a:pt x="2183" y="254"/>
                </a:lnTo>
                <a:lnTo>
                  <a:pt x="1637" y="510"/>
                </a:lnTo>
                <a:lnTo>
                  <a:pt x="1637" y="381"/>
                </a:lnTo>
                <a:lnTo>
                  <a:pt x="0" y="382"/>
                </a:lnTo>
                <a:lnTo>
                  <a:pt x="0" y="128"/>
                </a:lnTo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 rot="3103800">
            <a:off x="8030520" y="5087880"/>
            <a:ext cx="938160" cy="180720"/>
          </a:xfrm>
          <a:custGeom>
            <a:avLst/>
            <a:gdLst/>
            <a:ahLst/>
            <a:rect l="l" t="t" r="r" b="b"/>
            <a:pathLst>
              <a:path w="2183" h="510">
                <a:moveTo>
                  <a:pt x="0" y="129"/>
                </a:moveTo>
                <a:lnTo>
                  <a:pt x="1637" y="127"/>
                </a:lnTo>
                <a:lnTo>
                  <a:pt x="1636" y="0"/>
                </a:lnTo>
                <a:lnTo>
                  <a:pt x="2182" y="254"/>
                </a:lnTo>
                <a:lnTo>
                  <a:pt x="1637" y="509"/>
                </a:lnTo>
                <a:lnTo>
                  <a:pt x="1636" y="381"/>
                </a:lnTo>
                <a:lnTo>
                  <a:pt x="0" y="383"/>
                </a:lnTo>
                <a:lnTo>
                  <a:pt x="0" y="129"/>
                </a:lnTo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4"/>
          <p:cNvSpPr/>
          <p:nvPr/>
        </p:nvSpPr>
        <p:spPr>
          <a:xfrm rot="136800">
            <a:off x="8191080" y="3488040"/>
            <a:ext cx="673920" cy="180720"/>
          </a:xfrm>
          <a:custGeom>
            <a:avLst/>
            <a:gdLst/>
            <a:ahLst/>
            <a:rect l="l" t="t" r="r" b="b"/>
            <a:pathLst>
              <a:path w="2184" h="511">
                <a:moveTo>
                  <a:pt x="0" y="128"/>
                </a:moveTo>
                <a:lnTo>
                  <a:pt x="1638" y="127"/>
                </a:lnTo>
                <a:lnTo>
                  <a:pt x="1638" y="0"/>
                </a:lnTo>
                <a:lnTo>
                  <a:pt x="2183" y="254"/>
                </a:lnTo>
                <a:lnTo>
                  <a:pt x="1637" y="510"/>
                </a:lnTo>
                <a:lnTo>
                  <a:pt x="1638" y="382"/>
                </a:lnTo>
                <a:lnTo>
                  <a:pt x="1" y="381"/>
                </a:lnTo>
                <a:lnTo>
                  <a:pt x="0" y="128"/>
                </a:lnTo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5"/>
          <p:cNvSpPr/>
          <p:nvPr/>
        </p:nvSpPr>
        <p:spPr>
          <a:xfrm>
            <a:off x="4663440" y="1595520"/>
            <a:ext cx="3656160" cy="3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3600" spc="-1" strike="noStrike">
                <a:solidFill>
                  <a:srgbClr val="00b6bd"/>
                </a:solidFill>
                <a:latin typeface="Arial"/>
                <a:ea typeface="DejaVu Sans"/>
              </a:rPr>
              <a:t>Neural Network </a:t>
            </a:r>
            <a:endParaRPr b="0" lang="es-CO" sz="3600" spc="-1" strike="noStrike">
              <a:latin typeface="Arial"/>
            </a:endParaRPr>
          </a:p>
        </p:txBody>
      </p:sp>
      <p:sp>
        <p:nvSpPr>
          <p:cNvPr id="132" name="CustomShape 6"/>
          <p:cNvSpPr/>
          <p:nvPr/>
        </p:nvSpPr>
        <p:spPr>
          <a:xfrm>
            <a:off x="1006200" y="1554480"/>
            <a:ext cx="3016080" cy="3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3600" spc="-1" strike="noStrike">
                <a:solidFill>
                  <a:srgbClr val="ed1c24"/>
                </a:solidFill>
                <a:latin typeface="Arial"/>
                <a:ea typeface="DejaVu Sans"/>
              </a:rPr>
              <a:t>Input Spectra </a:t>
            </a:r>
            <a:endParaRPr b="0" lang="es-CO" sz="3600" spc="-1" strike="noStrike">
              <a:latin typeface="Arial"/>
            </a:endParaRPr>
          </a:p>
        </p:txBody>
      </p:sp>
      <p:sp>
        <p:nvSpPr>
          <p:cNvPr id="133" name="CustomShape 7"/>
          <p:cNvSpPr/>
          <p:nvPr/>
        </p:nvSpPr>
        <p:spPr>
          <a:xfrm>
            <a:off x="8595360" y="365760"/>
            <a:ext cx="3016080" cy="3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3600" spc="-1" strike="noStrike">
                <a:solidFill>
                  <a:srgbClr val="8f187c"/>
                </a:solidFill>
                <a:latin typeface="Arial"/>
                <a:ea typeface="DejaVu Sans"/>
              </a:rPr>
              <a:t>Output Object </a:t>
            </a:r>
            <a:endParaRPr b="0" lang="es-CO" sz="3600" spc="-1" strike="noStrike">
              <a:latin typeface="Arial"/>
            </a:endParaRPr>
          </a:p>
        </p:txBody>
      </p:sp>
      <p:sp>
        <p:nvSpPr>
          <p:cNvPr id="134" name="CustomShape 8"/>
          <p:cNvSpPr/>
          <p:nvPr/>
        </p:nvSpPr>
        <p:spPr>
          <a:xfrm>
            <a:off x="4206240" y="365760"/>
            <a:ext cx="3656880" cy="54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  <a:ea typeface="DejaVu Sans"/>
              </a:rPr>
              <a:t>Final solution</a:t>
            </a:r>
            <a:endParaRPr b="0" lang="es-CO" sz="32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663440" y="731520"/>
            <a:ext cx="4569480" cy="12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Evaluation </a:t>
            </a:r>
            <a:endParaRPr b="0" lang="es-CO" sz="40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457200" y="1554480"/>
            <a:ext cx="7497000" cy="5119560"/>
          </a:xfrm>
          <a:prstGeom prst="rect">
            <a:avLst/>
          </a:prstGeom>
          <a:ln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8229600" y="1463040"/>
            <a:ext cx="4113720" cy="46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3200" spc="-1" strike="noStrike">
                <a:solidFill>
                  <a:srgbClr val="00aaad"/>
                </a:solidFill>
                <a:latin typeface="Arial"/>
                <a:ea typeface="DejaVu Sans"/>
              </a:rPr>
              <a:t>	</a:t>
            </a:r>
            <a:r>
              <a:rPr b="0" lang="es-CO" sz="3200" spc="-1" strike="noStrike">
                <a:solidFill>
                  <a:srgbClr val="00aaad"/>
                </a:solidFill>
                <a:latin typeface="Arial"/>
                <a:ea typeface="DejaVu Sans"/>
              </a:rPr>
              <a:t>	</a:t>
            </a:r>
            <a:r>
              <a:rPr b="0" lang="es-CO" sz="3200" spc="-1" strike="noStrike">
                <a:solidFill>
                  <a:srgbClr val="00aaad"/>
                </a:solidFill>
                <a:latin typeface="Arial"/>
                <a:ea typeface="DejaVu Sans"/>
              </a:rPr>
              <a:t>QuasarNET</a:t>
            </a:r>
            <a:endParaRPr b="0" lang="es-CO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3200" spc="-1" strike="noStrike">
                <a:solidFill>
                  <a:srgbClr val="00aaad"/>
                </a:solidFill>
                <a:latin typeface="Arial"/>
                <a:ea typeface="DejaVu Sans"/>
              </a:rPr>
              <a:t>Predict quasars:</a:t>
            </a:r>
            <a:endParaRPr b="0" lang="es-CO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3200" spc="-1" strike="noStrike">
                <a:solidFill>
                  <a:srgbClr val="00aaad"/>
                </a:solidFill>
                <a:latin typeface="Arial"/>
                <a:ea typeface="DejaVu Sans"/>
              </a:rPr>
              <a:t>	</a:t>
            </a:r>
            <a:r>
              <a:rPr b="0" lang="es-CO" sz="3200" spc="-1" strike="noStrike">
                <a:solidFill>
                  <a:srgbClr val="00aaad"/>
                </a:solidFill>
                <a:latin typeface="Arial"/>
                <a:ea typeface="DejaVu Sans"/>
              </a:rPr>
              <a:t>99.51±0.03% </a:t>
            </a:r>
            <a:endParaRPr b="0" lang="es-CO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3200" spc="-1" strike="noStrike">
                <a:solidFill>
                  <a:srgbClr val="00aaad"/>
                </a:solidFill>
                <a:latin typeface="Arial"/>
                <a:ea typeface="DejaVu Sans"/>
              </a:rPr>
              <a:t> </a:t>
            </a:r>
            <a:endParaRPr b="0" lang="es-CO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3200" spc="-1" strike="noStrike">
                <a:solidFill>
                  <a:srgbClr val="00aaad"/>
                </a:solidFill>
                <a:latin typeface="Arial"/>
                <a:ea typeface="DejaVu Sans"/>
              </a:rPr>
              <a:t>	</a:t>
            </a:r>
            <a:r>
              <a:rPr b="0" lang="es-CO" sz="3200" spc="-1" strike="noStrike">
                <a:solidFill>
                  <a:srgbClr val="00aaad"/>
                </a:solidFill>
                <a:latin typeface="Arial"/>
                <a:ea typeface="DejaVu Sans"/>
              </a:rPr>
              <a:t> </a:t>
            </a:r>
            <a:endParaRPr b="0" lang="es-CO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32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4389120" y="747720"/>
            <a:ext cx="676440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Summary  </a:t>
            </a:r>
            <a:r>
              <a:rPr b="0" lang="es-CO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 rot="1800">
            <a:off x="364680" y="1734120"/>
            <a:ext cx="11610720" cy="38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4400" spc="-1" strike="noStrike">
                <a:solidFill>
                  <a:srgbClr val="407927"/>
                </a:solidFill>
                <a:latin typeface="Arial"/>
                <a:ea typeface="DejaVu Sans"/>
              </a:rPr>
              <a:t>Problem: There is too much data available.</a:t>
            </a:r>
            <a:endParaRPr b="0" lang="es-CO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4400" spc="-1" strike="noStrike">
                <a:solidFill>
                  <a:srgbClr val="fff200"/>
                </a:solidFill>
                <a:latin typeface="Arial"/>
                <a:ea typeface="DejaVu Sans"/>
              </a:rPr>
              <a:t>Solution: Machine Learning – Neural Network.</a:t>
            </a:r>
            <a:endParaRPr b="0" lang="es-CO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4400" spc="-1" strike="noStrike">
                <a:solidFill>
                  <a:srgbClr val="ed1c24"/>
                </a:solidFill>
                <a:latin typeface="Arial"/>
                <a:ea typeface="DejaVu Sans"/>
              </a:rPr>
              <a:t>Evaluation: ML is a viable option in the big data problem.</a:t>
            </a:r>
            <a:r>
              <a:rPr b="0" lang="es-CO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s-CO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s-CO" sz="44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48640" y="-914400"/>
            <a:ext cx="11453040" cy="39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CO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The big data Problem in astronomy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640080" y="1737360"/>
            <a:ext cx="11063160" cy="469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3600" spc="-1" strike="noStrike">
                <a:solidFill>
                  <a:srgbClr val="fff200"/>
                </a:solidFill>
                <a:latin typeface="Arial"/>
                <a:ea typeface="DejaVu Sans"/>
              </a:rPr>
              <a:t>Situation</a:t>
            </a:r>
            <a:endParaRPr b="0" lang="es-CO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3600" spc="-1" strike="noStrike">
                <a:solidFill>
                  <a:srgbClr val="fff200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fff200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fff200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fff200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fff200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fff200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fff200"/>
                </a:solidFill>
                <a:latin typeface="Arial"/>
                <a:ea typeface="DejaVu Sans"/>
              </a:rPr>
              <a:t>  </a:t>
            </a:r>
            <a:r>
              <a:rPr b="0" lang="es-CO" sz="3600" spc="-1" strike="noStrike">
                <a:solidFill>
                  <a:srgbClr val="ed1c24"/>
                </a:solidFill>
                <a:latin typeface="Arial"/>
                <a:ea typeface="DejaVu Sans"/>
              </a:rPr>
              <a:t>Problem</a:t>
            </a:r>
            <a:endParaRPr b="0" lang="es-CO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3600" spc="-1" strike="noStrike">
                <a:solidFill>
                  <a:srgbClr val="ed1c24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ed1c24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ed1c24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ed1c24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ed1c24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ed1c24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ed1c24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ed1c24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ed1c24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ed1c24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ed1c24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ed1c24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ed1c24"/>
                </a:solidFill>
                <a:latin typeface="Arial"/>
                <a:ea typeface="DejaVu Sans"/>
              </a:rPr>
              <a:t>  </a:t>
            </a:r>
            <a:r>
              <a:rPr b="0" lang="es-CO" sz="3600" spc="-1" strike="noStrike">
                <a:solidFill>
                  <a:srgbClr val="72bf44"/>
                </a:solidFill>
                <a:latin typeface="Arial"/>
                <a:ea typeface="DejaVu Sans"/>
              </a:rPr>
              <a:t>Solutions</a:t>
            </a:r>
            <a:r>
              <a:rPr b="0" lang="es-CO" sz="3600" spc="-1" strike="noStrike">
                <a:solidFill>
                  <a:srgbClr val="72bf44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72bf44"/>
                </a:solidFill>
                <a:latin typeface="Arial"/>
                <a:ea typeface="DejaVu Sans"/>
              </a:rPr>
              <a:t> </a:t>
            </a:r>
            <a:endParaRPr b="0" lang="es-CO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3600" spc="-1" strike="noStrike" u="sng">
                <a:solidFill>
                  <a:srgbClr val="00aaad"/>
                </a:solidFill>
                <a:uFillTx/>
                <a:latin typeface="Arial"/>
                <a:ea typeface="DejaVu Sans"/>
              </a:rPr>
              <a:t>                                                                      </a:t>
            </a:r>
            <a:r>
              <a:rPr b="0" lang="es-CO" sz="3600" spc="-1" strike="noStrike" u="sng">
                <a:solidFill>
                  <a:srgbClr val="00aaad"/>
                </a:solidFill>
                <a:uFillTx/>
                <a:latin typeface="Arial"/>
                <a:ea typeface="DejaVu Sans"/>
              </a:rPr>
              <a:t>Validation</a:t>
            </a:r>
            <a:r>
              <a:rPr b="0" lang="es-CO" sz="3600" spc="-1" strike="noStrike">
                <a:solidFill>
                  <a:srgbClr val="00aaad"/>
                </a:solidFill>
                <a:latin typeface="Arial"/>
                <a:ea typeface="DejaVu Sans"/>
              </a:rPr>
              <a:t> </a:t>
            </a:r>
            <a:endParaRPr b="0" lang="es-CO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3600" spc="-1" strike="noStrike">
                <a:solidFill>
                  <a:srgbClr val="00aaad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00aaad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00aaad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00aaad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00aaad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00aaad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00aaad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00aaad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00aaad"/>
                </a:solidFill>
                <a:latin typeface="Arial"/>
                <a:ea typeface="DejaVu Sans"/>
              </a:rPr>
              <a:t>	</a:t>
            </a:r>
            <a:r>
              <a:rPr b="0" lang="es-CO" sz="3600" spc="-1" strike="noStrike">
                <a:solidFill>
                  <a:srgbClr val="fff200"/>
                </a:solidFill>
                <a:latin typeface="Arial"/>
                <a:ea typeface="DejaVu Sans"/>
              </a:rPr>
              <a:t>Su</a:t>
            </a:r>
            <a:r>
              <a:rPr b="0" lang="es-CO" sz="3600" spc="-1" strike="noStrike">
                <a:solidFill>
                  <a:srgbClr val="ed1c24"/>
                </a:solidFill>
                <a:latin typeface="Arial"/>
                <a:ea typeface="DejaVu Sans"/>
              </a:rPr>
              <a:t>mm</a:t>
            </a:r>
            <a:r>
              <a:rPr b="0" lang="es-CO" sz="3600" spc="-1" strike="noStrike">
                <a:solidFill>
                  <a:srgbClr val="72bf44"/>
                </a:solidFill>
                <a:latin typeface="Arial"/>
                <a:ea typeface="DejaVu Sans"/>
              </a:rPr>
              <a:t>ar</a:t>
            </a:r>
            <a:r>
              <a:rPr b="0" lang="es-CO" sz="3600" spc="-1" strike="noStrike">
                <a:solidFill>
                  <a:srgbClr val="00aaad"/>
                </a:solidFill>
                <a:latin typeface="Arial"/>
                <a:ea typeface="DejaVu Sans"/>
              </a:rPr>
              <a:t>y</a:t>
            </a:r>
            <a:endParaRPr b="0" lang="es-CO" sz="36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430920" y="0"/>
            <a:ext cx="11453040" cy="39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CO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“</a:t>
            </a:r>
            <a:r>
              <a:rPr b="0" lang="es-CO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The cosmos is within us. We are made of star-stuff. We are a way for the universe to know itself”</a:t>
            </a:r>
            <a:br/>
            <a:r>
              <a:rPr b="0" lang="es-CO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- Carl Sagan, American Astronomer</a:t>
            </a:r>
            <a:endParaRPr b="0" lang="es-CO" sz="4000" spc="-1" strike="noStrike">
              <a:latin typeface="Arial"/>
            </a:endParaRPr>
          </a:p>
        </p:txBody>
      </p:sp>
      <p:pic>
        <p:nvPicPr>
          <p:cNvPr id="81" name="Marcador de contenido 7" descr=""/>
          <p:cNvPicPr/>
          <p:nvPr/>
        </p:nvPicPr>
        <p:blipFill>
          <a:blip r:embed="rId1"/>
          <a:stretch/>
        </p:blipFill>
        <p:spPr>
          <a:xfrm>
            <a:off x="3657600" y="3383280"/>
            <a:ext cx="4683240" cy="3120840"/>
          </a:xfrm>
          <a:prstGeom prst="rect">
            <a:avLst/>
          </a:prstGeom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913680" y="609480"/>
            <a:ext cx="10350360" cy="96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3" name="Marcador de contenido 5" descr=""/>
          <p:cNvPicPr/>
          <p:nvPr/>
        </p:nvPicPr>
        <p:blipFill>
          <a:blip r:embed="rId1"/>
          <a:stretch/>
        </p:blipFill>
        <p:spPr>
          <a:xfrm>
            <a:off x="1800" y="0"/>
            <a:ext cx="12188880" cy="6823080"/>
          </a:xfrm>
          <a:prstGeom prst="rect">
            <a:avLst/>
          </a:prstGeom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</p:pic>
      <p:sp>
        <p:nvSpPr>
          <p:cNvPr id="84" name="CustomShape 2"/>
          <p:cNvSpPr/>
          <p:nvPr/>
        </p:nvSpPr>
        <p:spPr>
          <a:xfrm>
            <a:off x="732240" y="657000"/>
            <a:ext cx="777024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549000" y="457200"/>
            <a:ext cx="4021560" cy="12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 </a:t>
            </a:r>
            <a:endParaRPr b="0" lang="es-CO" sz="40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913680" y="609480"/>
            <a:ext cx="10350360" cy="96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7" name="Marcador de contenido 5" descr=""/>
          <p:cNvPicPr/>
          <p:nvPr/>
        </p:nvPicPr>
        <p:blipFill>
          <a:blip r:embed="rId1"/>
          <a:stretch/>
        </p:blipFill>
        <p:spPr>
          <a:xfrm>
            <a:off x="1800" y="0"/>
            <a:ext cx="12188880" cy="6823080"/>
          </a:xfrm>
          <a:prstGeom prst="rect">
            <a:avLst/>
          </a:prstGeom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</p:pic>
      <p:sp>
        <p:nvSpPr>
          <p:cNvPr id="88" name="CustomShape 2"/>
          <p:cNvSpPr/>
          <p:nvPr/>
        </p:nvSpPr>
        <p:spPr>
          <a:xfrm>
            <a:off x="732240" y="657000"/>
            <a:ext cx="777024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549000" y="457200"/>
            <a:ext cx="4021560" cy="12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Situation</a:t>
            </a:r>
            <a:endParaRPr b="0" lang="es-CO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fff200"/>
                </a:solidFill>
                <a:latin typeface="Calisto MT"/>
                <a:ea typeface="DejaVu Sans"/>
              </a:rPr>
              <a:t>Too many data in the sky.</a:t>
            </a:r>
            <a:r>
              <a:rPr b="0" lang="es-CO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 </a:t>
            </a:r>
            <a:endParaRPr b="0" lang="es-CO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 </a:t>
            </a:r>
            <a:endParaRPr b="0" lang="es-CO" sz="40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8412480" y="2011680"/>
            <a:ext cx="3015360" cy="258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  <a:ea typeface="AR PL SungtiL GB"/>
              </a:rPr>
              <a:t> 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4389120" y="548640"/>
            <a:ext cx="603288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3"/>
          <p:cNvSpPr/>
          <p:nvPr/>
        </p:nvSpPr>
        <p:spPr>
          <a:xfrm>
            <a:off x="4389120" y="555840"/>
            <a:ext cx="4021560" cy="12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Problem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8412840" y="2018880"/>
            <a:ext cx="4021560" cy="12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4000" spc="-1" strike="noStrike">
                <a:solidFill>
                  <a:srgbClr val="72bf44"/>
                </a:solidFill>
                <a:latin typeface="Calisto MT"/>
                <a:ea typeface="DejaVu Sans"/>
              </a:rPr>
              <a:t> </a:t>
            </a:r>
            <a:endParaRPr b="0" lang="es-CO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40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822960" y="1807920"/>
            <a:ext cx="7039800" cy="395748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10918080" y="5824440"/>
            <a:ext cx="1272960" cy="1032480"/>
          </a:xfrm>
          <a:prstGeom prst="rect">
            <a:avLst/>
          </a:prstGeom>
          <a:ln>
            <a:noFill/>
          </a:ln>
        </p:spPr>
      </p:pic>
      <p:sp>
        <p:nvSpPr>
          <p:cNvPr id="96" name="CustomShape 5"/>
          <p:cNvSpPr/>
          <p:nvPr/>
        </p:nvSpPr>
        <p:spPr>
          <a:xfrm>
            <a:off x="8371800" y="1969560"/>
            <a:ext cx="3422880" cy="6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4000" spc="-1" strike="noStrike" u="sng">
                <a:solidFill>
                  <a:srgbClr val="ce181e"/>
                </a:solidFill>
                <a:uFillTx/>
                <a:latin typeface="Calisto MT"/>
                <a:ea typeface="DejaVu Sans"/>
              </a:rPr>
              <a:t>DESI Project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97" name="CustomShape 6"/>
          <p:cNvSpPr/>
          <p:nvPr/>
        </p:nvSpPr>
        <p:spPr>
          <a:xfrm>
            <a:off x="8321040" y="3200400"/>
            <a:ext cx="3565080" cy="24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4800" spc="-1" strike="noStrike">
                <a:solidFill>
                  <a:srgbClr val="ba131a"/>
                </a:solidFill>
                <a:latin typeface="Arial"/>
                <a:ea typeface="DejaVu Sans"/>
              </a:rPr>
              <a:t>100 TB of </a:t>
            </a:r>
            <a:r>
              <a:rPr b="0" lang="es-CO" sz="4800" spc="-1" strike="noStrike">
                <a:solidFill>
                  <a:srgbClr val="ba131a"/>
                </a:solidFill>
                <a:latin typeface="Arial"/>
                <a:ea typeface="DejaVu Sans"/>
              </a:rPr>
              <a:t>	</a:t>
            </a:r>
            <a:r>
              <a:rPr b="0" lang="es-CO" sz="4800" spc="-1" strike="noStrike">
                <a:solidFill>
                  <a:srgbClr val="ba131a"/>
                </a:solidFill>
                <a:latin typeface="Arial"/>
                <a:ea typeface="DejaVu Sans"/>
              </a:rPr>
              <a:t>	</a:t>
            </a:r>
            <a:r>
              <a:rPr b="0" lang="es-CO" sz="4800" spc="-1" strike="noStrike">
                <a:solidFill>
                  <a:srgbClr val="ba131a"/>
                </a:solidFill>
                <a:latin typeface="Arial"/>
                <a:ea typeface="DejaVu Sans"/>
              </a:rPr>
              <a:t>data per </a:t>
            </a:r>
            <a:r>
              <a:rPr b="0" lang="es-CO" sz="4800" spc="-1" strike="noStrike">
                <a:solidFill>
                  <a:srgbClr val="ba131a"/>
                </a:solidFill>
                <a:latin typeface="Arial"/>
                <a:ea typeface="DejaVu Sans"/>
              </a:rPr>
              <a:t>	</a:t>
            </a:r>
            <a:r>
              <a:rPr b="0" lang="es-CO" sz="4800" spc="-1" strike="noStrike">
                <a:solidFill>
                  <a:srgbClr val="ba131a"/>
                </a:solidFill>
                <a:latin typeface="Arial"/>
                <a:ea typeface="DejaVu Sans"/>
              </a:rPr>
              <a:t>	</a:t>
            </a:r>
            <a:r>
              <a:rPr b="0" lang="es-CO" sz="4800" spc="-1" strike="noStrike">
                <a:solidFill>
                  <a:srgbClr val="ba131a"/>
                </a:solidFill>
                <a:latin typeface="Arial"/>
                <a:ea typeface="DejaVu Sans"/>
              </a:rPr>
              <a:t>	</a:t>
            </a:r>
            <a:r>
              <a:rPr b="0" lang="es-CO" sz="4800" spc="-1" strike="noStrike">
                <a:solidFill>
                  <a:srgbClr val="ba131a"/>
                </a:solidFill>
                <a:latin typeface="Arial"/>
                <a:ea typeface="DejaVu Sans"/>
              </a:rPr>
              <a:t>year</a:t>
            </a:r>
            <a:endParaRPr b="0" lang="es-CO" sz="4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985320" y="457200"/>
            <a:ext cx="10350360" cy="96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"/>
          <p:cNvSpPr/>
          <p:nvPr/>
        </p:nvSpPr>
        <p:spPr>
          <a:xfrm>
            <a:off x="1181520" y="1085040"/>
            <a:ext cx="10350360" cy="40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2286000" y="914400"/>
            <a:ext cx="3968640" cy="223092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7772400" y="274320"/>
            <a:ext cx="3016440" cy="301644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3"/>
          <a:stretch/>
        </p:blipFill>
        <p:spPr>
          <a:xfrm>
            <a:off x="1307520" y="3474720"/>
            <a:ext cx="6739560" cy="3016440"/>
          </a:xfrm>
          <a:prstGeom prst="rect">
            <a:avLst/>
          </a:prstGeom>
          <a:ln>
            <a:noFill/>
          </a:ln>
        </p:spPr>
      </p:pic>
      <p:sp>
        <p:nvSpPr>
          <p:cNvPr id="103" name="CustomShape 3"/>
          <p:cNvSpPr/>
          <p:nvPr/>
        </p:nvSpPr>
        <p:spPr>
          <a:xfrm>
            <a:off x="6492240" y="1554480"/>
            <a:ext cx="1096200" cy="639000"/>
          </a:xfrm>
          <a:custGeom>
            <a:avLst/>
            <a:gdLst/>
            <a:ahLst/>
            <a:rect l="l" t="t" r="r" b="b"/>
            <a:pathLst>
              <a:path w="3050" h="1780">
                <a:moveTo>
                  <a:pt x="0" y="444"/>
                </a:moveTo>
                <a:lnTo>
                  <a:pt x="2286" y="444"/>
                </a:lnTo>
                <a:lnTo>
                  <a:pt x="2286" y="0"/>
                </a:lnTo>
                <a:lnTo>
                  <a:pt x="3049" y="889"/>
                </a:lnTo>
                <a:lnTo>
                  <a:pt x="2286" y="1779"/>
                </a:lnTo>
                <a:lnTo>
                  <a:pt x="2286" y="1334"/>
                </a:lnTo>
                <a:lnTo>
                  <a:pt x="0" y="1334"/>
                </a:lnTo>
                <a:lnTo>
                  <a:pt x="0" y="44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4"/>
          <p:cNvSpPr/>
          <p:nvPr/>
        </p:nvSpPr>
        <p:spPr>
          <a:xfrm flipH="1">
            <a:off x="8228160" y="3474720"/>
            <a:ext cx="1187640" cy="1096200"/>
          </a:xfrm>
          <a:custGeom>
            <a:avLst/>
            <a:gdLst/>
            <a:ah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5"/>
          <p:cNvSpPr/>
          <p:nvPr/>
        </p:nvSpPr>
        <p:spPr>
          <a:xfrm>
            <a:off x="9144000" y="4298400"/>
            <a:ext cx="2833200" cy="1827360"/>
          </a:xfrm>
          <a:prstGeom prst="cloudCallout">
            <a:avLst>
              <a:gd name="adj1" fmla="val -21021"/>
              <a:gd name="adj2" fmla="val -106182"/>
            </a:avLst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CO" sz="2000" spc="-1" strike="noStrike">
                <a:solidFill>
                  <a:srgbClr val="ed1c24"/>
                </a:solidFill>
                <a:latin typeface="Arial"/>
                <a:ea typeface="DejaVu Sans"/>
              </a:rPr>
              <a:t>But, How?</a:t>
            </a:r>
            <a:endParaRPr b="0" lang="es-CO" sz="20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913680" y="609480"/>
            <a:ext cx="10350360" cy="96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CO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Solution #1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913680" y="1732320"/>
            <a:ext cx="10350360" cy="40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896400" y="1828800"/>
            <a:ext cx="6452640" cy="4296600"/>
          </a:xfrm>
          <a:prstGeom prst="rect">
            <a:avLst/>
          </a:prstGeom>
          <a:ln>
            <a:noFill/>
          </a:ln>
        </p:spPr>
      </p:pic>
      <p:sp>
        <p:nvSpPr>
          <p:cNvPr id="109" name="CustomShape 3"/>
          <p:cNvSpPr/>
          <p:nvPr/>
        </p:nvSpPr>
        <p:spPr>
          <a:xfrm>
            <a:off x="7772400" y="1828800"/>
            <a:ext cx="4113720" cy="52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PhD students</a:t>
            </a: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Pros: </a:t>
            </a: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	</a:t>
            </a: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- Human-expert </a:t>
            </a: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	</a:t>
            </a: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	</a:t>
            </a: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	</a:t>
            </a: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  accuracy.</a:t>
            </a: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Cons:</a:t>
            </a: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 </a:t>
            </a: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	</a:t>
            </a: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- Too expensive.</a:t>
            </a: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	</a:t>
            </a: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- Takes to much time.</a:t>
            </a: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	</a:t>
            </a: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- Human error.</a:t>
            </a: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	</a:t>
            </a: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 </a:t>
            </a: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913680" y="609480"/>
            <a:ext cx="10350360" cy="96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CO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Solution #2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913680" y="1732320"/>
            <a:ext cx="10350360" cy="40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3"/>
          <p:cNvSpPr/>
          <p:nvPr/>
        </p:nvSpPr>
        <p:spPr>
          <a:xfrm>
            <a:off x="457200" y="1761840"/>
            <a:ext cx="4113720" cy="482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Machine Learning</a:t>
            </a: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Algorithms: </a:t>
            </a: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	</a:t>
            </a: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- Learn from data</a:t>
            </a: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	</a:t>
            </a: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- Identify Patterns </a:t>
            </a: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	</a:t>
            </a: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- Make decisions </a:t>
            </a: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	</a:t>
            </a:r>
            <a:r>
              <a:rPr b="0" lang="es-CO" sz="2800" spc="-1" strike="noStrike">
                <a:solidFill>
                  <a:srgbClr val="72bf44"/>
                </a:solidFill>
                <a:latin typeface="Arial"/>
                <a:ea typeface="DejaVu Sans"/>
              </a:rPr>
              <a:t> </a:t>
            </a: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8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4297680" y="1828800"/>
            <a:ext cx="7588440" cy="447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253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2019-02-18T21:16:42Z</dcterms:created>
  <dc:creator>Jairo Andres Saavedra Alfonso</dc:creator>
  <dc:description/>
  <dc:language>en-US</dc:language>
  <cp:lastModifiedBy/>
  <dcterms:modified xsi:type="dcterms:W3CDTF">2019-03-13T10:54:54Z</dcterms:modified>
  <cp:revision>22</cp:revision>
  <dc:subject/>
  <dc:title>The big data problema in astronomy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</vt:i4>
  </property>
</Properties>
</file>